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70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FF"/>
    <a:srgbClr val="0020C2"/>
    <a:srgbClr val="FFFF00"/>
    <a:srgbClr val="4F81BD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>
        <p:scale>
          <a:sx n="112" d="100"/>
          <a:sy n="112" d="100"/>
        </p:scale>
        <p:origin x="-1596" y="-63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15.06.2022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grayscl/>
            <a:lum contrast="-30000"/>
          </a:blip>
          <a:srcRect l="357" r="16352" b="5882"/>
          <a:stretch>
            <a:fillRect/>
          </a:stretch>
        </p:blipFill>
        <p:spPr bwMode="auto">
          <a:xfrm>
            <a:off x="24276" y="771551"/>
            <a:ext cx="5664425" cy="3600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 smtClean="0"/>
              <a:t>SYTGT061 Damascus </a:t>
            </a:r>
            <a:r>
              <a:rPr lang="en-US" sz="2000" dirty="0" smtClean="0"/>
              <a:t>Chemical Weapon Storage</a:t>
            </a:r>
            <a:endParaRPr lang="en-US" sz="2000" dirty="0"/>
          </a:p>
        </p:txBody>
      </p:sp>
      <p:sp>
        <p:nvSpPr>
          <p:cNvPr id="4" name="Stjerne med 4 tagger 3"/>
          <p:cNvSpPr/>
          <p:nvPr/>
        </p:nvSpPr>
        <p:spPr>
          <a:xfrm>
            <a:off x="7500052" y="2415626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FF0000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509072" y="2291522"/>
            <a:ext cx="6848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FF0000"/>
                </a:solidFill>
                <a:latin typeface="Arial Black" pitchFamily="34" charset="0"/>
              </a:rPr>
              <a:t>061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pl-PL" sz="1200" dirty="0"/>
              <a:t>DESIRED POINT </a:t>
            </a:r>
            <a:r>
              <a:rPr lang="nb-NO" sz="1200" dirty="0" smtClean="0"/>
              <a:t>OF</a:t>
            </a:r>
            <a:r>
              <a:rPr lang="pl-PL" sz="1200" dirty="0" smtClean="0"/>
              <a:t> </a:t>
            </a:r>
            <a:r>
              <a:rPr lang="pl-PL" sz="1200" dirty="0"/>
              <a:t>IMPACT:</a:t>
            </a:r>
          </a:p>
          <a:p>
            <a:endParaRPr lang="en-US" sz="1100" dirty="0"/>
          </a:p>
          <a:p>
            <a:r>
              <a:rPr lang="pl-PL" sz="900" dirty="0" smtClean="0"/>
              <a:t>DPI </a:t>
            </a:r>
            <a:r>
              <a:rPr lang="en-US" sz="900" dirty="0" smtClean="0"/>
              <a:t>1 </a:t>
            </a:r>
            <a:r>
              <a:rPr lang="pl-PL" sz="900" dirty="0" smtClean="0"/>
              <a:t>- </a:t>
            </a:r>
            <a:r>
              <a:rPr lang="nb-NO" sz="900" dirty="0" smtClean="0"/>
              <a:t>N33 20.563 E036 21.555</a:t>
            </a:r>
            <a:r>
              <a:rPr lang="pl-PL" sz="900" dirty="0" smtClean="0"/>
              <a:t>/ </a:t>
            </a:r>
            <a:r>
              <a:rPr lang="en-US" sz="900" dirty="0" smtClean="0"/>
              <a:t>2279ft </a:t>
            </a:r>
            <a:r>
              <a:rPr lang="pl-PL" sz="900" dirty="0" smtClean="0"/>
              <a:t>/</a:t>
            </a:r>
            <a:r>
              <a:rPr lang="en-US" sz="900" dirty="0" smtClean="0"/>
              <a:t> </a:t>
            </a:r>
            <a:r>
              <a:rPr lang="en-US" sz="900" dirty="0" smtClean="0"/>
              <a:t>1x </a:t>
            </a:r>
            <a:r>
              <a:rPr lang="nb-NO" sz="900" dirty="0" smtClean="0"/>
              <a:t>GBU31 V3 (</a:t>
            </a:r>
            <a:r>
              <a:rPr lang="nb-NO" sz="900" dirty="0" err="1" smtClean="0"/>
              <a:t>penetrator</a:t>
            </a:r>
            <a:r>
              <a:rPr lang="nb-NO" sz="900" dirty="0" smtClean="0"/>
              <a:t>)</a:t>
            </a:r>
            <a:endParaRPr lang="nb-NO" sz="900" dirty="0" smtClean="0"/>
          </a:p>
          <a:p>
            <a:r>
              <a:rPr lang="pl-PL" sz="900" dirty="0" smtClean="0"/>
              <a:t>DPI </a:t>
            </a:r>
            <a:r>
              <a:rPr lang="en-US" sz="900" dirty="0" smtClean="0"/>
              <a:t>2 </a:t>
            </a:r>
            <a:r>
              <a:rPr lang="pl-PL" sz="900" dirty="0" smtClean="0"/>
              <a:t>- </a:t>
            </a:r>
            <a:r>
              <a:rPr lang="nb-NO" sz="900" dirty="0" smtClean="0"/>
              <a:t>N33 20.570 E036 21.640</a:t>
            </a:r>
            <a:r>
              <a:rPr lang="pl-PL" sz="900" dirty="0" smtClean="0"/>
              <a:t>/ </a:t>
            </a:r>
            <a:r>
              <a:rPr lang="en-US" sz="900" dirty="0" smtClean="0"/>
              <a:t>2278ft </a:t>
            </a:r>
            <a:r>
              <a:rPr lang="pl-PL" sz="900" dirty="0" smtClean="0"/>
              <a:t>/</a:t>
            </a:r>
            <a:r>
              <a:rPr lang="en-US" sz="900" dirty="0" smtClean="0"/>
              <a:t> </a:t>
            </a:r>
            <a:r>
              <a:rPr lang="en-US" sz="900" dirty="0" smtClean="0"/>
              <a:t>1x </a:t>
            </a:r>
            <a:r>
              <a:rPr lang="nb-NO" sz="900" dirty="0" smtClean="0"/>
              <a:t>GBU31 V3 (</a:t>
            </a:r>
            <a:r>
              <a:rPr lang="nb-NO" sz="900" dirty="0" err="1" smtClean="0"/>
              <a:t>penetrator</a:t>
            </a:r>
            <a:r>
              <a:rPr lang="nb-NO" sz="900" dirty="0" smtClean="0"/>
              <a:t>)</a:t>
            </a:r>
            <a:endParaRPr lang="nb-NO" sz="900" dirty="0" smtClean="0"/>
          </a:p>
          <a:p>
            <a:r>
              <a:rPr lang="pl-PL" sz="900" dirty="0" smtClean="0"/>
              <a:t>DPI </a:t>
            </a:r>
            <a:r>
              <a:rPr lang="en-US" sz="900" dirty="0" smtClean="0"/>
              <a:t>3 </a:t>
            </a:r>
            <a:r>
              <a:rPr lang="pl-PL" sz="900" dirty="0" smtClean="0"/>
              <a:t>- </a:t>
            </a:r>
            <a:r>
              <a:rPr lang="nb-NO" sz="900" dirty="0" smtClean="0"/>
              <a:t>N33 20.571 E036 21.721</a:t>
            </a:r>
            <a:r>
              <a:rPr lang="pl-PL" sz="900" dirty="0" smtClean="0"/>
              <a:t>/ </a:t>
            </a:r>
            <a:r>
              <a:rPr lang="en-US" sz="900" dirty="0" smtClean="0"/>
              <a:t>2269ft </a:t>
            </a:r>
            <a:r>
              <a:rPr lang="pl-PL" sz="900" dirty="0"/>
              <a:t>/</a:t>
            </a:r>
            <a:r>
              <a:rPr lang="en-US" sz="900" dirty="0"/>
              <a:t> </a:t>
            </a:r>
            <a:r>
              <a:rPr lang="en-US" sz="900" dirty="0" smtClean="0"/>
              <a:t>1x </a:t>
            </a:r>
            <a:r>
              <a:rPr lang="nb-NO" sz="900" dirty="0" smtClean="0"/>
              <a:t>GBU31 V3 (</a:t>
            </a:r>
            <a:r>
              <a:rPr lang="nb-NO" sz="900" dirty="0" err="1" smtClean="0"/>
              <a:t>penetrator</a:t>
            </a:r>
            <a:r>
              <a:rPr lang="nb-NO" sz="900" dirty="0" smtClean="0"/>
              <a:t>)</a:t>
            </a:r>
            <a:endParaRPr lang="nb-NO" sz="900" dirty="0" smtClean="0"/>
          </a:p>
          <a:p>
            <a:endParaRPr lang="nb-NO" sz="1050" dirty="0" smtClean="0"/>
          </a:p>
          <a:p>
            <a:r>
              <a:rPr lang="nb-NO" sz="900" dirty="0" smtClean="0"/>
              <a:t>DPI 1: </a:t>
            </a:r>
            <a:r>
              <a:rPr lang="nb-NO" sz="900" dirty="0" smtClean="0"/>
              <a:t>Chemical </a:t>
            </a:r>
            <a:r>
              <a:rPr lang="nb-NO" sz="900" dirty="0" err="1" smtClean="0"/>
              <a:t>weapon</a:t>
            </a:r>
            <a:r>
              <a:rPr lang="nb-NO" sz="900" dirty="0" smtClean="0"/>
              <a:t> </a:t>
            </a:r>
            <a:r>
              <a:rPr lang="nb-NO" sz="900" dirty="0" err="1" smtClean="0"/>
              <a:t>storage</a:t>
            </a:r>
            <a:r>
              <a:rPr lang="nb-NO" sz="900" dirty="0" smtClean="0"/>
              <a:t> (</a:t>
            </a:r>
            <a:r>
              <a:rPr lang="nb-NO" sz="900" dirty="0" err="1" smtClean="0"/>
              <a:t>Category</a:t>
            </a:r>
            <a:r>
              <a:rPr lang="nb-NO" sz="900" dirty="0" smtClean="0"/>
              <a:t> A)</a:t>
            </a:r>
            <a:endParaRPr lang="nb-NO" sz="900" dirty="0" smtClean="0"/>
          </a:p>
          <a:p>
            <a:r>
              <a:rPr lang="nb-NO" sz="900" dirty="0" smtClean="0"/>
              <a:t>DPI 2: </a:t>
            </a:r>
            <a:r>
              <a:rPr lang="nb-NO" sz="900" dirty="0" smtClean="0"/>
              <a:t>Chemical </a:t>
            </a:r>
            <a:r>
              <a:rPr lang="nb-NO" sz="900" dirty="0" err="1" smtClean="0"/>
              <a:t>weapon</a:t>
            </a:r>
            <a:r>
              <a:rPr lang="nb-NO" sz="900" dirty="0" smtClean="0"/>
              <a:t> </a:t>
            </a:r>
            <a:r>
              <a:rPr lang="nb-NO" sz="900" dirty="0" err="1" smtClean="0"/>
              <a:t>storage</a:t>
            </a:r>
            <a:r>
              <a:rPr lang="nb-NO" sz="900" dirty="0" smtClean="0"/>
              <a:t> (</a:t>
            </a:r>
            <a:r>
              <a:rPr lang="nb-NO" sz="900" dirty="0" err="1" smtClean="0"/>
              <a:t>Category</a:t>
            </a:r>
            <a:r>
              <a:rPr lang="nb-NO" sz="900" dirty="0" smtClean="0"/>
              <a:t> B)</a:t>
            </a:r>
            <a:endParaRPr lang="nb-NO" sz="900" dirty="0" smtClean="0"/>
          </a:p>
          <a:p>
            <a:r>
              <a:rPr lang="nb-NO" sz="900" dirty="0" smtClean="0"/>
              <a:t>DPI 3: </a:t>
            </a:r>
            <a:r>
              <a:rPr lang="nb-NO" sz="900" dirty="0" smtClean="0"/>
              <a:t>Chemical </a:t>
            </a:r>
            <a:r>
              <a:rPr lang="nb-NO" sz="900" dirty="0" err="1" smtClean="0"/>
              <a:t>weapon</a:t>
            </a:r>
            <a:r>
              <a:rPr lang="nb-NO" sz="900" dirty="0" smtClean="0"/>
              <a:t> </a:t>
            </a:r>
            <a:r>
              <a:rPr lang="nb-NO" sz="900" dirty="0" err="1" smtClean="0"/>
              <a:t>storage</a:t>
            </a:r>
            <a:r>
              <a:rPr lang="nb-NO" sz="900" dirty="0" smtClean="0"/>
              <a:t> (</a:t>
            </a:r>
            <a:r>
              <a:rPr lang="nb-NO" sz="900" dirty="0" err="1" smtClean="0"/>
              <a:t>Category</a:t>
            </a:r>
            <a:r>
              <a:rPr lang="nb-NO" sz="900" dirty="0" smtClean="0"/>
              <a:t> C)</a:t>
            </a:r>
            <a:endParaRPr lang="nb-NO" sz="900" dirty="0" smtClean="0"/>
          </a:p>
          <a:p>
            <a:endParaRPr lang="nb-NO" sz="900" dirty="0" smtClean="0"/>
          </a:p>
          <a:p>
            <a:r>
              <a:rPr lang="nb-NO" sz="900" b="1" dirty="0" smtClean="0"/>
              <a:t>NOTE: </a:t>
            </a:r>
            <a:r>
              <a:rPr lang="nb-NO" sz="900" dirty="0" smtClean="0"/>
              <a:t>All </a:t>
            </a:r>
            <a:r>
              <a:rPr lang="nb-NO" sz="900" dirty="0" err="1" smtClean="0"/>
              <a:t>coordinates</a:t>
            </a:r>
            <a:r>
              <a:rPr lang="nb-NO" sz="900" dirty="0" smtClean="0"/>
              <a:t> TLE CAT 1.</a:t>
            </a:r>
            <a:endParaRPr lang="nb-NO" sz="900" dirty="0" smtClean="0"/>
          </a:p>
          <a:p>
            <a:endParaRPr lang="nb-NO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443958"/>
            <a:ext cx="5724128" cy="57606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 smtClean="0"/>
              <a:t>No collateral damage concerns.</a:t>
            </a:r>
            <a:endParaRPr lang="en-US" sz="1200" dirty="0"/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24" name="Isosceles Triangle 40">
            <a:extLst>
              <a:ext uri="{FF2B5EF4-FFF2-40B4-BE49-F238E27FC236}">
                <a16:creationId xmlns="" xmlns:a16="http://schemas.microsoft.com/office/drawing/2014/main" id="{24FA472B-8617-4BEA-9D9A-D0598710EA0F}"/>
              </a:ext>
            </a:extLst>
          </p:cNvPr>
          <p:cNvSpPr/>
          <p:nvPr/>
        </p:nvSpPr>
        <p:spPr>
          <a:xfrm>
            <a:off x="2555776" y="3181874"/>
            <a:ext cx="63117" cy="64335"/>
          </a:xfrm>
          <a:prstGeom prst="triangl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FF0000"/>
              </a:solidFill>
            </a:endParaRPr>
          </a:p>
        </p:txBody>
      </p:sp>
      <p:sp>
        <p:nvSpPr>
          <p:cNvPr id="25" name="TextBox 46">
            <a:extLst>
              <a:ext uri="{FF2B5EF4-FFF2-40B4-BE49-F238E27FC236}">
                <a16:creationId xmlns="" xmlns:a16="http://schemas.microsoft.com/office/drawing/2014/main" id="{DB5088E3-F45C-48A7-8079-5FB2482E42EF}"/>
              </a:ext>
            </a:extLst>
          </p:cNvPr>
          <p:cNvSpPr txBox="1"/>
          <p:nvPr/>
        </p:nvSpPr>
        <p:spPr>
          <a:xfrm>
            <a:off x="2483768" y="329183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800" dirty="0" smtClean="0">
                <a:solidFill>
                  <a:srgbClr val="FF0000"/>
                </a:solidFill>
              </a:rPr>
              <a:t>1</a:t>
            </a:r>
            <a:endParaRPr lang="is-IS" sz="800" dirty="0">
              <a:solidFill>
                <a:srgbClr val="FF0000"/>
              </a:solidFill>
            </a:endParaRPr>
          </a:p>
        </p:txBody>
      </p:sp>
      <p:sp>
        <p:nvSpPr>
          <p:cNvPr id="35" name="Isosceles Triangle 40">
            <a:extLst>
              <a:ext uri="{FF2B5EF4-FFF2-40B4-BE49-F238E27FC236}">
                <a16:creationId xmlns="" xmlns:a16="http://schemas.microsoft.com/office/drawing/2014/main" id="{24FA472B-8617-4BEA-9D9A-D0598710EA0F}"/>
              </a:ext>
            </a:extLst>
          </p:cNvPr>
          <p:cNvSpPr/>
          <p:nvPr/>
        </p:nvSpPr>
        <p:spPr>
          <a:xfrm>
            <a:off x="3021322" y="3106018"/>
            <a:ext cx="63117" cy="64335"/>
          </a:xfrm>
          <a:prstGeom prst="triangl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FF0000"/>
              </a:solidFill>
            </a:endParaRPr>
          </a:p>
        </p:txBody>
      </p:sp>
      <p:sp>
        <p:nvSpPr>
          <p:cNvPr id="36" name="TextBox 46">
            <a:extLst>
              <a:ext uri="{FF2B5EF4-FFF2-40B4-BE49-F238E27FC236}">
                <a16:creationId xmlns="" xmlns:a16="http://schemas.microsoft.com/office/drawing/2014/main" id="{DB5088E3-F45C-48A7-8079-5FB2482E42EF}"/>
              </a:ext>
            </a:extLst>
          </p:cNvPr>
          <p:cNvSpPr txBox="1"/>
          <p:nvPr/>
        </p:nvSpPr>
        <p:spPr>
          <a:xfrm>
            <a:off x="2959794" y="326837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800" dirty="0" smtClean="0">
                <a:solidFill>
                  <a:srgbClr val="FF0000"/>
                </a:solidFill>
              </a:rPr>
              <a:t>2</a:t>
            </a:r>
            <a:endParaRPr lang="is-IS" sz="800" dirty="0">
              <a:solidFill>
                <a:srgbClr val="FF0000"/>
              </a:solidFill>
            </a:endParaRPr>
          </a:p>
        </p:txBody>
      </p:sp>
      <p:sp>
        <p:nvSpPr>
          <p:cNvPr id="38" name="Isosceles Triangle 40">
            <a:extLst>
              <a:ext uri="{FF2B5EF4-FFF2-40B4-BE49-F238E27FC236}">
                <a16:creationId xmlns="" xmlns:a16="http://schemas.microsoft.com/office/drawing/2014/main" id="{24FA472B-8617-4BEA-9D9A-D0598710EA0F}"/>
              </a:ext>
            </a:extLst>
          </p:cNvPr>
          <p:cNvSpPr/>
          <p:nvPr/>
        </p:nvSpPr>
        <p:spPr>
          <a:xfrm>
            <a:off x="3476160" y="3075806"/>
            <a:ext cx="63117" cy="64335"/>
          </a:xfrm>
          <a:prstGeom prst="triangl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FF0000"/>
              </a:solidFill>
            </a:endParaRPr>
          </a:p>
        </p:txBody>
      </p:sp>
      <p:sp>
        <p:nvSpPr>
          <p:cNvPr id="39" name="TextBox 46">
            <a:extLst>
              <a:ext uri="{FF2B5EF4-FFF2-40B4-BE49-F238E27FC236}">
                <a16:creationId xmlns="" xmlns:a16="http://schemas.microsoft.com/office/drawing/2014/main" id="{DB5088E3-F45C-48A7-8079-5FB2482E42EF}"/>
              </a:ext>
            </a:extLst>
          </p:cNvPr>
          <p:cNvSpPr txBox="1"/>
          <p:nvPr/>
        </p:nvSpPr>
        <p:spPr>
          <a:xfrm>
            <a:off x="3419872" y="3219822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800" dirty="0" smtClean="0">
                <a:solidFill>
                  <a:srgbClr val="FF0000"/>
                </a:solidFill>
              </a:rPr>
              <a:t>3</a:t>
            </a:r>
            <a:endParaRPr lang="is-IS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9096620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7671</TotalTime>
  <Words>106</Words>
  <Application>Microsoft Office PowerPoint</Application>
  <PresentationFormat>Skjermfremvisning (16:9)</PresentationFormat>
  <Paragraphs>18</Paragraphs>
  <Slides>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1</vt:i4>
      </vt:variant>
    </vt:vector>
  </HeadingPairs>
  <TitlesOfParts>
    <vt:vector size="2" baseType="lpstr">
      <vt:lpstr>Kontortema</vt:lpstr>
      <vt:lpstr>SYTGT061 Damascus Chemical Weapon Storage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SYTGT061_Damascus Chemical Weapon Storage</dc:title>
  <dc:creator>132nd Virtual Wing;VIS</dc:creator>
  <cp:lastModifiedBy>Neck</cp:lastModifiedBy>
  <cp:revision>433</cp:revision>
  <dcterms:created xsi:type="dcterms:W3CDTF">2019-03-12T22:01:00Z</dcterms:created>
  <dcterms:modified xsi:type="dcterms:W3CDTF">2022-06-15T21:22:44Z</dcterms:modified>
</cp:coreProperties>
</file>